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804" autoAdjust="0"/>
  </p:normalViewPr>
  <p:slideViewPr>
    <p:cSldViewPr snapToGrid="0">
      <p:cViewPr>
        <p:scale>
          <a:sx n="90" d="100"/>
          <a:sy n="90" d="100"/>
        </p:scale>
        <p:origin x="6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F8893-0436-4922-A1C0-7DBB45EF936B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74231-51A7-471E-AC0C-B5AD9C039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74231-51A7-471E-AC0C-B5AD9C039F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4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9075E8-FA01-4A19-8EFA-ED3CB9021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7B5E8EA-B2AC-4D24-BDDB-A2364A96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C10B29-8B07-4B4E-B37A-91FCDE53B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971B218-98DA-4E1F-9D9C-D263ECEEA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B845966-D89B-40E8-B74C-949FE544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68D0622-8555-4DA6-BEF1-CE621923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AC1F548-BD48-4A68-9B2F-18C3A7A32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576B48-EE32-44A2-AFD4-DD25D5FF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29C00D-B116-428B-B474-9CAB1E12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7743086-1F5D-4DC0-949D-4310E9CA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8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5409BAC-560E-4DB5-8B3F-D2179A4E2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D119A38-48D8-4777-A39B-C30A0CFCDE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CE17A44-2DD0-4E92-A4E9-26F78BA2F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C2773FD-69E0-46C8-8599-30DEA35F9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4A22DC-86E6-48AC-9D2B-EB3475A1C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3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F673B9-E2D6-4F0A-B95D-111F1580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0DDFB2-264E-435A-91ED-1EC7A1768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A5DC9C-3985-4A96-B974-41A8C3D65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B22921F-C16E-4164-939F-EF9BD0BD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61220F-6C41-41A7-A0EF-74D4912E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5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D3A29F-0CEB-4355-B492-DE1CD7E9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03AD2A-A242-430F-86E1-62FE1FB6E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3FA2D4-AAEF-472E-A40C-F8FC04CF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BA47B2-0C4E-44DF-929B-51FA912C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58B3656-1F39-42E5-A1D6-4AE4EE1CD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8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3FC232-F795-44C0-AF2D-7F66567B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4462E9-F7C0-497C-976A-011DE1724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D250B95-61ED-45D0-B7E3-BB8AB9ABF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EBFFA80-33A1-4DAE-900F-043FFF84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766A692-A476-4DF9-A7FE-5DC9DFAB9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244DBB6-EE3F-497D-8AD0-3EBFC724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4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95212B-4AD8-4127-A4B8-1A4576C02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60B13F6-25F0-4EDD-AAB2-00FB26034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B502851-4F12-4666-B23E-BA1528028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149CB7F7-E41A-40E2-8531-991D0975A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1516DAC-9F74-4CCC-9E89-0AD79EC27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BCCE960-7B21-42C2-8CBC-400AACDC9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31C2B07-8DF5-48E9-8590-6D7CEC50A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9F418E6-39AA-43A6-9D00-AD0D71AB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249DAC-7110-4A40-B4F8-985034C4B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E11B32A0-5525-434E-847A-5CFB47A64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8163F67-F85E-4318-BF01-4162CC1E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242ED02-14AE-414A-A99E-95DF870C8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1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1F4A8B7-83C8-4E19-8AF6-887E9C080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434C9AA-509D-4BF2-98D7-2A0A96BE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9600CB4-7D52-4EC1-9A30-188E2A43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8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29A470-A067-4515-B4BF-9E3322EE5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E1840D0-E3DE-4C6F-89DE-0483013AE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C3B6AE4-2BDE-4971-BE0E-16C78716C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87188B5-EEB1-417A-9E13-8E7AF5BD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0F7FFE-94E3-4617-B0FD-EB7766BA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944284-10A8-4C8F-99EB-F4E8CD9A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0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1D2EF9-7634-4ED5-AB98-391A429CE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4E2F59B-070B-449D-8722-79C9DB6FA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66F94B5-2BDF-4F64-B1D0-38A26370E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B09F7ED-35CC-499C-B06F-9B5FA262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F07971F-E58B-44C0-A800-5EAB5A23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7B5A22D-99D2-462B-8677-6077C977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3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FAE03B8-CD5F-47D6-90CB-E62E65CB4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2F68D9F-5868-4739-A92C-63B8CA575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0810BD-9FDD-4432-B805-C33FBF922C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202FA-A069-4117-98CF-879DA71C73E0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EDEF04-3559-4485-97E4-439DC5F91E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1A55DE-E1A4-4A6E-8E48-88A6EF66D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94D97-2396-4153-AAD3-8525D8478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7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9B368796-AA21-4365-B457-7B180C710EE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1037"/>
          </a:xfrm>
          <a:prstGeom prst="rect">
            <a:avLst/>
          </a:prstGeom>
          <a:solidFill>
            <a:srgbClr val="00B050"/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chemeClr val="bg1"/>
                </a:solidFill>
                <a:effectLst>
                  <a:outerShdw blurRad="50800" dist="50800" dir="13560000" sx="0" sy="0" algn="ctr">
                    <a:srgbClr val="000000">
                      <a:alpha val="43130"/>
                    </a:srgbClr>
                  </a:outerShdw>
                </a:effectLst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50800" dist="50800" dir="13560000" sx="0" sy="0" algn="ctr">
                    <a:srgbClr val="000000">
                      <a:alpha val="43130"/>
                    </a:srgbClr>
                  </a:outerShdw>
                </a:effectLst>
              </a:rPr>
              <a:t>SPIRITUALLY-ORIENTED THERAPY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50800" dist="50800" dir="13560000" sx="0" sy="0" algn="ctr">
                    <a:srgbClr val="000000">
                      <a:alpha val="43130"/>
                    </a:srgbClr>
                  </a:outerShdw>
                </a:effectLst>
              </a:rPr>
              <a:t>APPROACH APPLYING IN COMPLEX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50800" dist="50800" dir="13560000" sx="0" sy="0" algn="ctr">
                    <a:srgbClr val="000000">
                      <a:alpha val="43130"/>
                    </a:srgbClr>
                  </a:outerShdw>
                </a:effectLst>
              </a:rPr>
              <a:t>REHABILITATION OF PATIENTS WITH MENTAL DISORDERS</a:t>
            </a:r>
            <a:endParaRPr lang="ru-RU" sz="1800" b="1" dirty="0" smtClean="0">
              <a:solidFill>
                <a:schemeClr val="bg1"/>
              </a:solidFill>
              <a:effectLst>
                <a:outerShdw blurRad="50800" dist="50800" dir="13560000" sx="0" sy="0" algn="ctr">
                  <a:srgbClr val="000000">
                    <a:alpha val="43130"/>
                  </a:srgbClr>
                </a:outerShdw>
              </a:effectLst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V. </a:t>
            </a:r>
            <a:r>
              <a:rPr lang="en-US" sz="1000" dirty="0" err="1">
                <a:solidFill>
                  <a:schemeClr val="bg1"/>
                </a:solidFill>
              </a:rPr>
              <a:t>Mitikhin</a:t>
            </a:r>
            <a:r>
              <a:rPr lang="en-US" sz="1000" dirty="0">
                <a:solidFill>
                  <a:schemeClr val="bg1"/>
                </a:solidFill>
              </a:rPr>
              <a:t>, A. </a:t>
            </a:r>
            <a:r>
              <a:rPr lang="en-US" sz="1000" dirty="0" err="1">
                <a:solidFill>
                  <a:schemeClr val="bg1"/>
                </a:solidFill>
              </a:rPr>
              <a:t>Magay</a:t>
            </a:r>
            <a:r>
              <a:rPr lang="en-US" sz="1000" dirty="0">
                <a:solidFill>
                  <a:schemeClr val="bg1"/>
                </a:solidFill>
              </a:rPr>
              <a:t>, L. </a:t>
            </a:r>
            <a:r>
              <a:rPr lang="en-US" sz="1000" dirty="0" err="1">
                <a:solidFill>
                  <a:schemeClr val="bg1"/>
                </a:solidFill>
              </a:rPr>
              <a:t>Alieva</a:t>
            </a:r>
            <a:r>
              <a:rPr lang="en-US" sz="1000" dirty="0">
                <a:solidFill>
                  <a:schemeClr val="bg1"/>
                </a:solidFill>
              </a:rPr>
              <a:t>, A. </a:t>
            </a:r>
            <a:r>
              <a:rPr lang="en-US" sz="1000" dirty="0" err="1" smtClean="0">
                <a:solidFill>
                  <a:schemeClr val="bg1"/>
                </a:solidFill>
              </a:rPr>
              <a:t>Nochevkina</a:t>
            </a:r>
            <a:r>
              <a:rPr lang="en-US" sz="1000" dirty="0" smtClean="0">
                <a:solidFill>
                  <a:schemeClr val="bg1"/>
                </a:solidFill>
              </a:rPr>
              <a:t>, </a:t>
            </a:r>
            <a:r>
              <a:rPr lang="en-US" sz="1000" dirty="0" smtClean="0">
                <a:solidFill>
                  <a:schemeClr val="bg1"/>
                </a:solidFill>
              </a:rPr>
              <a:t>Mental Health Research Centre, Moscow, Russia</a:t>
            </a:r>
            <a:endParaRPr lang="en-US" altLang="en-US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6EF4AF8-8D1A-407C-9376-F01BA64CAF6D}"/>
              </a:ext>
            </a:extLst>
          </p:cNvPr>
          <p:cNvSpPr txBox="1"/>
          <p:nvPr/>
        </p:nvSpPr>
        <p:spPr>
          <a:xfrm>
            <a:off x="250603" y="877993"/>
            <a:ext cx="3454865" cy="501675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/>
              <a:t>Introduction</a:t>
            </a:r>
            <a:r>
              <a:rPr lang="ru-RU" sz="1600" b="1" dirty="0" smtClean="0"/>
              <a:t>:</a:t>
            </a:r>
            <a:r>
              <a:rPr lang="en-US" sz="1600" b="1" dirty="0" smtClean="0"/>
              <a:t> </a:t>
            </a:r>
            <a:r>
              <a:rPr lang="en-US" sz="1600" dirty="0"/>
              <a:t>Numerous studies point to a high effectiveness of psychosocial rehabilitation using psychopharmacological treatment, classical psychosocial methods and spiritually oriented care technologies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algn="just"/>
            <a:endParaRPr lang="ru-RU" sz="16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Objectives: </a:t>
            </a:r>
            <a:r>
              <a:rPr lang="en-US" sz="1600" dirty="0"/>
              <a:t>Description of the experience of using a spiritually oriented approach in complex rehabilitation of patients with mental disorders</a:t>
            </a:r>
            <a:r>
              <a:rPr lang="en-US" alt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 sz="1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Materials:</a:t>
            </a:r>
            <a:r>
              <a:rPr lang="en-US" alt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/>
              <a:t>The </a:t>
            </a:r>
            <a:r>
              <a:rPr lang="en-US" sz="1600" dirty="0"/>
              <a:t>study involved two groups of patients with endogenous mental illness (ICD-10 F 20.04 – F 20.05, F25.х, F21.3-21.4, F 33.4, F31.7, F32.2 – 18 patients) and comorbid addictive disorders (ICD-10 F10.2х1- F10.2х2 - 17 patients). </a:t>
            </a:r>
            <a:endParaRPr lang="en-US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BBECEE13-3D23-4FAB-8146-18AE324BDF00}"/>
              </a:ext>
            </a:extLst>
          </p:cNvPr>
          <p:cNvSpPr txBox="1"/>
          <p:nvPr/>
        </p:nvSpPr>
        <p:spPr>
          <a:xfrm>
            <a:off x="3769895" y="877993"/>
            <a:ext cx="3488155" cy="452431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sz="16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r>
              <a:rPr lang="en-US" altLang="ru-RU" sz="16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altLang="ru-RU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/>
              <a:t>Clinical, </a:t>
            </a:r>
            <a:r>
              <a:rPr lang="en-US" sz="1600" dirty="0" err="1"/>
              <a:t>pathopsychological</a:t>
            </a:r>
            <a:r>
              <a:rPr lang="en-US" sz="1600" dirty="0"/>
              <a:t>, statistical research methods. </a:t>
            </a:r>
            <a:r>
              <a:rPr lang="en-US" sz="1600" dirty="0" smtClean="0"/>
              <a:t>“</a:t>
            </a:r>
            <a:r>
              <a:rPr lang="en-US" sz="1600" dirty="0"/>
              <a:t>The Social Adjustment Scale–Self-Report SAS-SR” (М. </a:t>
            </a:r>
            <a:r>
              <a:rPr lang="en-US" sz="1600" dirty="0" err="1"/>
              <a:t>Weissman</a:t>
            </a:r>
            <a:r>
              <a:rPr lang="en-US" sz="1600" dirty="0"/>
              <a:t>, S. </a:t>
            </a:r>
            <a:r>
              <a:rPr lang="en-US" sz="1600" dirty="0" err="1"/>
              <a:t>Bothwell</a:t>
            </a:r>
            <a:r>
              <a:rPr lang="en-US" sz="1600" dirty="0"/>
              <a:t>, 1976); “Medical Outcomes Study 36-item short form health survey” (SF-36, John </a:t>
            </a:r>
            <a:r>
              <a:rPr lang="en-US" sz="1600" dirty="0" err="1"/>
              <a:t>E.Ware</a:t>
            </a:r>
            <a:r>
              <a:rPr lang="en-US" sz="1600" dirty="0"/>
              <a:t>, 1992); "Methodology of the severity of anti-drug potential" (</a:t>
            </a:r>
            <a:r>
              <a:rPr lang="en-US" sz="1600" dirty="0" err="1"/>
              <a:t>Kopeyko</a:t>
            </a:r>
            <a:r>
              <a:rPr lang="en-US" sz="1600" dirty="0"/>
              <a:t> G.I. et al, 2018); "The Scale of Religiosity" (</a:t>
            </a:r>
            <a:r>
              <a:rPr lang="en-US" sz="1600" dirty="0" err="1"/>
              <a:t>Kaz’mina</a:t>
            </a:r>
            <a:r>
              <a:rPr lang="en-US" sz="1600" dirty="0"/>
              <a:t> O.Y., 2000) were used to assess the effectiveness</a:t>
            </a:r>
            <a:r>
              <a:rPr lang="en-US" altLang="ru-RU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altLang="ru-RU" sz="1600" dirty="0" smtClean="0"/>
              <a:t> </a:t>
            </a:r>
            <a:endParaRPr lang="en-US" altLang="ru-RU" sz="16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ru-RU" sz="1600" dirty="0"/>
          </a:p>
          <a:p>
            <a:r>
              <a:rPr lang="en-US" sz="1600" b="1" dirty="0"/>
              <a:t>Results. </a:t>
            </a:r>
            <a:r>
              <a:rPr lang="en-US" sz="1600" dirty="0"/>
              <a:t>All patients received psychopharmacological treatment and participated in rehabilitation work in patient community organizations using psychosocial and spiritually oriented therapy</a:t>
            </a:r>
            <a:r>
              <a:rPr lang="en-US" sz="1600" dirty="0" smtClean="0"/>
              <a:t>.</a:t>
            </a:r>
            <a:endParaRPr lang="ru-RU" sz="1600" dirty="0"/>
          </a:p>
        </p:txBody>
      </p:sp>
      <p:sp>
        <p:nvSpPr>
          <p:cNvPr id="20" name="Title 1">
            <a:extLst>
              <a:ext uri="{FF2B5EF4-FFF2-40B4-BE49-F238E27FC236}">
                <a16:creationId xmlns="" xmlns:a16="http://schemas.microsoft.com/office/drawing/2014/main" id="{CD5F5AD1-C305-4815-9B2D-DDD22D09CC1A}"/>
              </a:ext>
            </a:extLst>
          </p:cNvPr>
          <p:cNvSpPr txBox="1">
            <a:spLocks/>
          </p:cNvSpPr>
          <p:nvPr/>
        </p:nvSpPr>
        <p:spPr>
          <a:xfrm>
            <a:off x="0" y="6194767"/>
            <a:ext cx="12192000" cy="681037"/>
          </a:xfrm>
          <a:prstGeom prst="rect">
            <a:avLst/>
          </a:prstGeom>
          <a:solidFill>
            <a:srgbClr val="92D050"/>
          </a:solidFill>
          <a:ln w="50800">
            <a:noFill/>
          </a:ln>
        </p:spPr>
        <p:txBody>
          <a:bodyPr vert="horz" lIns="438912" tIns="219456" rIns="438912" bIns="219456" rtlCol="0" anchor="ctr">
            <a:noAutofit/>
          </a:bodyPr>
          <a:lstStyle>
            <a:lvl1pPr algn="ctr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>
                <a:solidFill>
                  <a:schemeClr val="bg1"/>
                </a:solidFill>
              </a:rPr>
              <a:t/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de-DE" sz="1000" dirty="0" smtClean="0">
                <a:solidFill>
                  <a:schemeClr val="bg1"/>
                </a:solidFill>
                <a:sym typeface="Times New Roman" charset="0"/>
              </a:rPr>
              <a:t>andrey.magay@ncpz.ru</a:t>
            </a:r>
            <a:r>
              <a:rPr lang="de-DE" sz="1000" dirty="0" smtClean="0">
                <a:solidFill>
                  <a:schemeClr val="bg1"/>
                </a:solidFill>
                <a:sym typeface="Times New Roman" charset="0"/>
              </a:rPr>
              <a:t>, +7 (926) 357-70-24</a:t>
            </a:r>
            <a:endParaRPr lang="de-DE" sz="1000" dirty="0">
              <a:solidFill>
                <a:schemeClr val="bg1"/>
              </a:solidFill>
            </a:endParaRPr>
          </a:p>
          <a:p>
            <a:endParaRPr lang="en-US" altLang="en-US" sz="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3C99F2F0-15B4-4D54-8C57-A2FE9C565C15}"/>
              </a:ext>
            </a:extLst>
          </p:cNvPr>
          <p:cNvSpPr txBox="1"/>
          <p:nvPr/>
        </p:nvSpPr>
        <p:spPr>
          <a:xfrm>
            <a:off x="7429500" y="858375"/>
            <a:ext cx="4409231" cy="50167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 smtClean="0"/>
              <a:t>Conclusions: </a:t>
            </a:r>
            <a:r>
              <a:rPr lang="en-US" sz="1600" dirty="0" smtClean="0"/>
              <a:t>The </a:t>
            </a:r>
            <a:r>
              <a:rPr lang="en-US" sz="1600" dirty="0"/>
              <a:t>rehabilitation program included psychoeducation, skills training, group and individual psychotherapy, social activity. Spiritually oriented assistance was realized in the tradition of dialogical approach (</a:t>
            </a:r>
            <a:r>
              <a:rPr lang="en-US" sz="1600" dirty="0" err="1"/>
              <a:t>Florenskaya</a:t>
            </a:r>
            <a:r>
              <a:rPr lang="en-US" sz="1600" dirty="0"/>
              <a:t> T.A., 1992) and included conversations on Evangelical topics, work in therapeutic groups on the principles of a religious community.  Longer remission times, a social functioning improvement, a tendency to change lifestyle based on the values of religious worldview, anti-drug potential increase and a higher understanding of religious life with an orientation towards internal religiosity were revealed among the participants of complex rehabilitation </a:t>
            </a:r>
            <a:r>
              <a:rPr lang="en-US" sz="1600" dirty="0" smtClean="0"/>
              <a:t>program</a:t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>Perspective of using </a:t>
            </a:r>
            <a:r>
              <a:rPr lang="en-US" sz="1600" dirty="0" err="1"/>
              <a:t>biopsychosociospiritual</a:t>
            </a:r>
            <a:r>
              <a:rPr lang="en-US" sz="1600" dirty="0"/>
              <a:t> approach in psychiatry in work with patients with schizophrenia and patients with comorbid addictive disorders was shown</a:t>
            </a:r>
            <a:r>
              <a:rPr lang="en-US" sz="1600" b="1" dirty="0" smtClean="0"/>
              <a:t>  </a:t>
            </a:r>
            <a:endParaRPr lang="en-US" sz="1600" dirty="0"/>
          </a:p>
        </p:txBody>
      </p:sp>
      <p:sp>
        <p:nvSpPr>
          <p:cNvPr id="26" name="AutoShape 2">
            <a:extLst>
              <a:ext uri="{FF2B5EF4-FFF2-40B4-BE49-F238E27FC236}">
                <a16:creationId xmlns="" xmlns:a16="http://schemas.microsoft.com/office/drawing/2014/main" id="{0F8F4826-2F4A-464E-B512-56B7D780E10D}"/>
              </a:ext>
            </a:extLst>
          </p:cNvPr>
          <p:cNvSpPr>
            <a:spLocks/>
          </p:cNvSpPr>
          <p:nvPr/>
        </p:nvSpPr>
        <p:spPr bwMode="auto">
          <a:xfrm>
            <a:off x="272882" y="6150689"/>
            <a:ext cx="4203584" cy="73358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10000"/>
              </a:lnSpc>
              <a:defRPr/>
            </a:pPr>
            <a:r>
              <a:rPr lang="de-DE" sz="1322" b="1" dirty="0">
                <a:latin typeface="Helvetica"/>
                <a:cs typeface="Helvetica"/>
                <a:sym typeface="Times New Roman" charset="0"/>
              </a:rPr>
              <a:t>http://www.psychiatry.ru/</a:t>
            </a:r>
            <a:endParaRPr lang="de-DE" sz="6972" dirty="0">
              <a:latin typeface="Helvetica"/>
              <a:cs typeface="Helvetica"/>
            </a:endParaRPr>
          </a:p>
        </p:txBody>
      </p:sp>
      <p:sp>
        <p:nvSpPr>
          <p:cNvPr id="27" name="AutoShape 1">
            <a:extLst>
              <a:ext uri="{FF2B5EF4-FFF2-40B4-BE49-F238E27FC236}">
                <a16:creationId xmlns="" xmlns:a16="http://schemas.microsoft.com/office/drawing/2014/main" id="{E87DD2D4-398F-42F3-96F9-66174D19D92F}"/>
              </a:ext>
            </a:extLst>
          </p:cNvPr>
          <p:cNvSpPr>
            <a:spLocks/>
          </p:cNvSpPr>
          <p:nvPr/>
        </p:nvSpPr>
        <p:spPr bwMode="auto">
          <a:xfrm>
            <a:off x="8911041" y="6372105"/>
            <a:ext cx="3008077" cy="29075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algn="r">
              <a:lnSpc>
                <a:spcPct val="110000"/>
              </a:lnSpc>
              <a:defRPr/>
            </a:pPr>
            <a:endParaRPr lang="de-DE" dirty="0">
              <a:latin typeface="Helvetica"/>
              <a:cs typeface="Helvetica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141" y="6255206"/>
            <a:ext cx="1114551" cy="58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33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nesDocumentTypeId xmlns="eb3f7de7-c935-4ca6-a12c-1f73773710ec" xsi:nil="true"/>
    <Folder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065B3C28FD0AC049A10CDF8E38E511B8" ma:contentTypeVersion="9" ma:contentTypeDescription="" ma:contentTypeScope="" ma:versionID="d220de9470003e6fca3cf64e463da928">
  <xsd:schema xmlns:xsd="http://www.w3.org/2001/XMLSchema" xmlns:xs="http://www.w3.org/2001/XMLSchema" xmlns:p="http://schemas.microsoft.com/office/2006/metadata/properties" xmlns:ns2="eb3f7de7-c935-4ca6-a12c-1f73773710ec" xmlns:ns3="90c9a1ca-8583-4195-a0d9-74d3c2430c9e" targetNamespace="http://schemas.microsoft.com/office/2006/metadata/properties" ma:root="true" ma:fieldsID="9f43b0464e972241247d1bd2cba3b088" ns2:_="" ns3:_="">
    <xsd:import namespace="eb3f7de7-c935-4ca6-a12c-1f73773710ec"/>
    <xsd:import namespace="90c9a1ca-8583-4195-a0d9-74d3c2430c9e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c9a1ca-8583-4195-a0d9-74d3c2430c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E64263-51AE-4A29-A1ED-D59581A64D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1B332F-071E-400A-B703-A87583CFA09F}">
  <ds:schemaRefs>
    <ds:schemaRef ds:uri="90c9a1ca-8583-4195-a0d9-74d3c2430c9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eb3f7de7-c935-4ca6-a12c-1f73773710ec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A2ECA0-FFD6-4E8C-9784-751354375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90c9a1ca-8583-4195-a0d9-74d3c2430c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Широкоэкранный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2020-07-23T19:03:51Z</dcterms:created>
  <dcterms:modified xsi:type="dcterms:W3CDTF">2022-05-03T08:59:50Z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0x01010037EA2DD516505C4D92B92F8677CFB68500065B3C28FD0AC049A10CDF8E38E511B8</vt:lpwstr>
  </property>
</Properties>
</file>