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5" r:id="rId6"/>
    <p:sldId id="263" r:id="rId7"/>
    <p:sldId id="259" r:id="rId8"/>
    <p:sldId id="262" r:id="rId9"/>
    <p:sldId id="266" r:id="rId10"/>
    <p:sldId id="267" r:id="rId11"/>
    <p:sldId id="264" r:id="rId12"/>
    <p:sldId id="270" r:id="rId13"/>
    <p:sldId id="269" r:id="rId14"/>
    <p:sldId id="271" r:id="rId15"/>
    <p:sldId id="272" r:id="rId16"/>
    <p:sldId id="274" r:id="rId17"/>
    <p:sldId id="277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75" d="100"/>
          <a:sy n="75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CA29FA0-DAE6-410A-931D-5BE3B1833B3B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9FA0-DAE6-410A-931D-5BE3B1833B3B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CA29FA0-DAE6-410A-931D-5BE3B1833B3B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0803E40-8707-481B-8F72-C4E502C2E6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riarchia.ru/db/text/3696047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skt.doctor@yandex.ru" TargetMode="External"/><Relationship Id="rId2" Type="http://schemas.openxmlformats.org/officeDocument/2006/relationships/hyperlink" Target="http://www.modsk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3456384" cy="532859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СЕМЕЙНЫЕ КЛУБЫ ТРЕЗВОСТИ КАК ПОДХОД В РЕАБИЛИТАЦИИ ЛИЦ, ЗАВИСИМЫХ ОТ УПОТРЕБЛЕНИЯ АЛКОГОЛЯ И ИХ СОЗАВИСИМЫХ РОДСТВЕННИКОВ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212976"/>
            <a:ext cx="3309803" cy="246873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Бабурин А.Н.</a:t>
            </a:r>
            <a:r>
              <a:rPr lang="ru-RU" baseline="30000" dirty="0">
                <a:solidFill>
                  <a:schemeClr val="tx1"/>
                </a:solidFill>
              </a:rPr>
              <a:t>1,3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Соборникова</a:t>
            </a:r>
            <a:r>
              <a:rPr lang="ru-RU" dirty="0">
                <a:solidFill>
                  <a:schemeClr val="tx1"/>
                </a:solidFill>
              </a:rPr>
              <a:t> Е.А.</a:t>
            </a:r>
            <a:r>
              <a:rPr lang="ru-RU" baseline="30000" dirty="0">
                <a:solidFill>
                  <a:schemeClr val="tx1"/>
                </a:solidFill>
              </a:rPr>
              <a:t>2,3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Магай</a:t>
            </a:r>
            <a:r>
              <a:rPr lang="ru-RU" dirty="0">
                <a:solidFill>
                  <a:schemeClr val="tx1"/>
                </a:solidFill>
              </a:rPr>
              <a:t> А.И.</a:t>
            </a:r>
            <a:r>
              <a:rPr lang="ru-RU" baseline="30000" dirty="0">
                <a:solidFill>
                  <a:schemeClr val="tx1"/>
                </a:solidFill>
              </a:rPr>
              <a:t>1,3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Казьмина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Е.А.</a:t>
            </a:r>
            <a:r>
              <a:rPr lang="ru-RU" baseline="30000" dirty="0" smtClean="0">
                <a:solidFill>
                  <a:schemeClr val="tx1"/>
                </a:solidFill>
              </a:rPr>
              <a:t>1</a:t>
            </a:r>
          </a:p>
          <a:p>
            <a:endParaRPr lang="ru-RU" baseline="300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baseline="30000" dirty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 ФГБНУ Научный центр психического здоровья</a:t>
            </a:r>
          </a:p>
          <a:p>
            <a:r>
              <a:rPr lang="ru-RU" baseline="30000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 ФГБОУ ДПО Российская медицинская академия последипломного образования МЗ России, кафедра наркологии</a:t>
            </a:r>
          </a:p>
          <a:p>
            <a:r>
              <a:rPr lang="ru-RU" baseline="30000" dirty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 Межрегиональное общественное движение в поддержку семейных клубов трезвости, (МОД СКТ) </a:t>
            </a:r>
          </a:p>
        </p:txBody>
      </p:sp>
    </p:spTree>
    <p:extLst>
      <p:ext uri="{BB962C8B-B14F-4D97-AF65-F5344CB8AC3E}">
        <p14:creationId xmlns:p14="http://schemas.microsoft.com/office/powerpoint/2010/main" val="168506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Семейная терапия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Bef>
                <a:spcPct val="0"/>
              </a:spcBef>
            </a:pPr>
            <a:r>
              <a:rPr lang="ru-RU" altLang="ru-RU" dirty="0">
                <a:cs typeface="Arial" charset="0"/>
              </a:rPr>
              <a:t>Требует большого внимания к </a:t>
            </a:r>
            <a:r>
              <a:rPr lang="ru-RU" altLang="ru-RU" dirty="0" smtClean="0">
                <a:cs typeface="Arial" charset="0"/>
              </a:rPr>
              <a:t>отношениям между </a:t>
            </a:r>
            <a:r>
              <a:rPr lang="ru-RU" altLang="ru-RU" dirty="0">
                <a:cs typeface="Arial" charset="0"/>
              </a:rPr>
              <a:t>родственниками в семье, а  не к отношениям  с сообществом. </a:t>
            </a:r>
          </a:p>
          <a:p>
            <a:pPr>
              <a:spcBef>
                <a:spcPct val="0"/>
              </a:spcBef>
            </a:pPr>
            <a:endParaRPr lang="ru-RU" altLang="ru-RU" dirty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cs typeface="Arial" charset="0"/>
              </a:rPr>
              <a:t>Используется  самая разнообразная методология </a:t>
            </a:r>
            <a:r>
              <a:rPr lang="ru-RU" altLang="ru-RU" dirty="0" smtClean="0">
                <a:cs typeface="Arial" charset="0"/>
              </a:rPr>
              <a:t>(</a:t>
            </a:r>
            <a:r>
              <a:rPr lang="ru-RU" altLang="ru-RU" dirty="0">
                <a:cs typeface="Arial" charset="0"/>
              </a:rPr>
              <a:t>теория </a:t>
            </a:r>
            <a:r>
              <a:rPr lang="ru-RU" altLang="ru-RU" dirty="0" smtClean="0">
                <a:cs typeface="Arial" charset="0"/>
              </a:rPr>
              <a:t>групповой </a:t>
            </a:r>
            <a:r>
              <a:rPr lang="ru-RU" altLang="ru-RU" dirty="0" err="1" smtClean="0">
                <a:cs typeface="Arial" charset="0"/>
              </a:rPr>
              <a:t>психодинамики</a:t>
            </a:r>
            <a:r>
              <a:rPr lang="ru-RU" altLang="ru-RU" dirty="0">
                <a:cs typeface="Arial" charset="0"/>
              </a:rPr>
              <a:t>, теория </a:t>
            </a:r>
            <a:r>
              <a:rPr lang="ru-RU" altLang="ru-RU" dirty="0" smtClean="0">
                <a:cs typeface="Arial" charset="0"/>
              </a:rPr>
              <a:t>систем </a:t>
            </a:r>
            <a:r>
              <a:rPr lang="ru-RU" altLang="ru-RU" dirty="0" err="1" smtClean="0">
                <a:cs typeface="Arial" charset="0"/>
              </a:rPr>
              <a:t>Бинсвангера</a:t>
            </a:r>
            <a:r>
              <a:rPr lang="ru-RU" altLang="ru-RU" dirty="0" smtClean="0">
                <a:cs typeface="Arial" charset="0"/>
              </a:rPr>
              <a:t>, другие подходы).</a:t>
            </a:r>
            <a:endParaRPr lang="ru-RU" altLang="ru-RU" dirty="0">
              <a:cs typeface="Arial" charset="0"/>
            </a:endParaRPr>
          </a:p>
          <a:p>
            <a:pPr>
              <a:spcBef>
                <a:spcPct val="0"/>
              </a:spcBef>
            </a:pPr>
            <a:endParaRPr lang="ru-RU" altLang="ru-RU" dirty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dirty="0">
                <a:cs typeface="Arial" charset="0"/>
              </a:rPr>
              <a:t>Задачей не является изменение </a:t>
            </a:r>
            <a:r>
              <a:rPr lang="ru-RU" altLang="ru-RU" dirty="0" smtClean="0">
                <a:cs typeface="Arial" charset="0"/>
              </a:rPr>
              <a:t>сообщества.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12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/>
              <a:t>Особенности реабилитационной работы в </a:t>
            </a:r>
            <a:r>
              <a:rPr lang="ru-RU" sz="2400" b="1" dirty="0" smtClean="0"/>
              <a:t>Православных приходских семейных клубах трезвости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Пастырское </a:t>
            </a:r>
            <a:r>
              <a:rPr lang="ru-RU" dirty="0" err="1"/>
              <a:t>душепопечение</a:t>
            </a:r>
            <a:r>
              <a:rPr lang="ru-RU" dirty="0"/>
              <a:t> основывается на опытно-теоретических знаниях православной антропологии, аскетики, а также на многовековом опыте Церкви в деле </a:t>
            </a:r>
            <a:r>
              <a:rPr lang="ru-RU" dirty="0" err="1"/>
              <a:t>окормления</a:t>
            </a:r>
            <a:r>
              <a:rPr lang="ru-RU" dirty="0"/>
              <a:t> страждущих. </a:t>
            </a:r>
          </a:p>
          <a:p>
            <a:pPr algn="just"/>
            <a:r>
              <a:rPr lang="ru-RU" dirty="0"/>
              <a:t>ППСКТ приобщают семьи к традиционным христианским нравственным нормам и ценностям, но не подменяет собой церковные общины.</a:t>
            </a:r>
          </a:p>
          <a:p>
            <a:pPr algn="just"/>
            <a:r>
              <a:rPr lang="ru-RU" dirty="0"/>
              <a:t>Чтобы не впадать в рискованное доморощенное богословие, вопросы религиозного содержания  обсуждаются на встречах в присутствии священника или </a:t>
            </a:r>
            <a:r>
              <a:rPr lang="ru-RU" dirty="0" err="1"/>
              <a:t>катехизатора</a:t>
            </a:r>
            <a:r>
              <a:rPr lang="ru-RU" dirty="0"/>
              <a:t>, человека с богословским образованием. </a:t>
            </a:r>
          </a:p>
          <a:p>
            <a:pPr algn="just"/>
            <a:r>
              <a:rPr lang="ru-RU" dirty="0"/>
              <a:t>Члены ППСКТ предостерегаются от опасности впасть в новые виды патологических зависимостей, в том числе и от клубной опеки, а также от попытки создать себе кумира в виде сверхценной идеи  трезвости.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60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Разрешительные документы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Концепция </a:t>
            </a:r>
            <a:r>
              <a:rPr lang="ru-RU" dirty="0"/>
              <a:t>Русской Православной Церкви по утверждению трезвости и профилактике алкоголизма, принятой на </a:t>
            </a:r>
            <a:r>
              <a:rPr lang="ru-RU" dirty="0">
                <a:hlinkClick r:id="rId2"/>
              </a:rPr>
              <a:t>заседании Священного Синода от 25 июля 2014 года (журнал № 80</a:t>
            </a:r>
            <a:r>
              <a:rPr lang="ru-RU" dirty="0" smtClean="0">
                <a:hlinkClick r:id="rId2"/>
              </a:rPr>
              <a:t>)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/>
              <a:t>Министерства здравоохранения РФ от 18.03.97 №76 «О наркологических реабилитационных центрах» 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/>
              <a:t>Министерства здравоохранения РФ от 22.10.2003 №500 «Об утверждении протокола ведения больных «Реабилитация больных наркоманией (</a:t>
            </a:r>
            <a:r>
              <a:rPr lang="en-US" dirty="0"/>
              <a:t>Z</a:t>
            </a:r>
            <a:r>
              <a:rPr lang="ru-RU" dirty="0"/>
              <a:t>50.3</a:t>
            </a:r>
            <a:r>
              <a:rPr lang="ru-RU" dirty="0" smtClean="0"/>
              <a:t>)»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i="1" dirty="0"/>
              <a:t>С</a:t>
            </a:r>
            <a:r>
              <a:rPr lang="ru-RU" i="1" dirty="0" smtClean="0"/>
              <a:t>емейные </a:t>
            </a:r>
            <a:r>
              <a:rPr lang="ru-RU" i="1" dirty="0"/>
              <a:t>клубы трезвости рекомендованы для организации в условиях реабилитационных структур как реабилитационная среда для наркологических больных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7238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Протоиерей Алексий Бабурин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44930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Председатель </a:t>
            </a:r>
            <a:r>
              <a:rPr lang="ru-RU" dirty="0"/>
              <a:t> </a:t>
            </a:r>
            <a:r>
              <a:rPr lang="ru-RU" dirty="0" smtClean="0"/>
              <a:t>Совета Межрегионального общественного движения в поддержку семейных клубов трезвости (МОД СКТ);</a:t>
            </a:r>
          </a:p>
          <a:p>
            <a:pPr algn="just"/>
            <a:r>
              <a:rPr lang="ru-RU" dirty="0" smtClean="0"/>
              <a:t>врач-психиатр, старший научный сотрудник Научного Центра психического здоровья;</a:t>
            </a:r>
          </a:p>
          <a:p>
            <a:pPr algn="just"/>
            <a:r>
              <a:rPr lang="ru-RU" dirty="0" smtClean="0"/>
              <a:t>член </a:t>
            </a:r>
            <a:r>
              <a:rPr lang="ru-RU" dirty="0"/>
              <a:t>Исполкома Всероссийского общества православных врачей имени священно-исповедника архиепископа Луки (</a:t>
            </a:r>
            <a:r>
              <a:rPr lang="ru-RU" dirty="0" err="1"/>
              <a:t>Войно-Ясенецкого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член Церковно-общественного совета по биоэтике, член Правления общества «</a:t>
            </a:r>
            <a:r>
              <a:rPr lang="ru-RU" dirty="0" err="1"/>
              <a:t>Лосевские</a:t>
            </a:r>
            <a:r>
              <a:rPr lang="ru-RU" dirty="0"/>
              <a:t> беседы</a:t>
            </a:r>
            <a:r>
              <a:rPr lang="ru-RU" dirty="0" smtClean="0"/>
              <a:t>».</a:t>
            </a:r>
            <a:endParaRPr lang="ru-RU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2132856"/>
            <a:ext cx="3240360" cy="2305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703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Направления деятельности в Православных приходских семейных клубах трезвости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cs typeface="Times New Roman" pitchFamily="18" charset="0"/>
              </a:rPr>
              <a:t>Клубная </a:t>
            </a:r>
            <a:r>
              <a:rPr lang="ru-RU" dirty="0" smtClean="0">
                <a:cs typeface="Times New Roman" pitchFamily="18" charset="0"/>
              </a:rPr>
              <a:t>работа.</a:t>
            </a:r>
            <a:endParaRPr lang="ru-RU" dirty="0"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cs typeface="Times New Roman" pitchFamily="18" charset="0"/>
              </a:rPr>
              <a:t>Образовательная </a:t>
            </a:r>
            <a:r>
              <a:rPr lang="ru-RU" dirty="0" smtClean="0">
                <a:cs typeface="Times New Roman" pitchFamily="18" charset="0"/>
              </a:rPr>
              <a:t>деятельность.</a:t>
            </a:r>
            <a:endParaRPr lang="ru-RU" dirty="0"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cs typeface="Times New Roman" pitchFamily="18" charset="0"/>
              </a:rPr>
              <a:t>Научная </a:t>
            </a:r>
            <a:r>
              <a:rPr lang="ru-RU" dirty="0">
                <a:cs typeface="Times New Roman" pitchFamily="18" charset="0"/>
              </a:rPr>
              <a:t>работа и методическая поддержка действующих </a:t>
            </a:r>
            <a:r>
              <a:rPr lang="ru-RU" dirty="0" smtClean="0">
                <a:cs typeface="Times New Roman" pitchFamily="18" charset="0"/>
              </a:rPr>
              <a:t>клубов.</a:t>
            </a:r>
            <a:endParaRPr lang="ru-RU" dirty="0">
              <a:cs typeface="Times New Roman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 smtClean="0">
                <a:cs typeface="Times New Roman" pitchFamily="18" charset="0"/>
              </a:rPr>
              <a:t>Паломническая деятельность</a:t>
            </a:r>
            <a:r>
              <a:rPr lang="ru-RU" dirty="0">
                <a:cs typeface="Times New Roman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cs typeface="Times New Roman" pitchFamily="18" charset="0"/>
              </a:rPr>
              <a:t>Социальная </a:t>
            </a:r>
            <a:r>
              <a:rPr lang="ru-RU" dirty="0" smtClean="0">
                <a:cs typeface="Times New Roman" pitchFamily="18" charset="0"/>
              </a:rPr>
              <a:t>деятельность.</a:t>
            </a:r>
            <a:endParaRPr lang="ru-RU" dirty="0">
              <a:cs typeface="Times New Roman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 smtClean="0">
                <a:cs typeface="Times New Roman" pitchFamily="18" charset="0"/>
              </a:rPr>
              <a:t>Просветительская деятельность.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 smtClean="0">
                <a:cs typeface="Times New Roman" pitchFamily="18" charset="0"/>
              </a:rPr>
              <a:t>Взаимодействие с конфессиональными, государственными и церковными организациями.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ru-RU" dirty="0" smtClean="0">
                <a:cs typeface="Times New Roman" pitchFamily="18" charset="0"/>
              </a:rPr>
              <a:t>Международное сотрудничество.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3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Научное исследование эффективности работы в Православных семейных клуба трезвости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sz="4000" b="1" u="sng" dirty="0"/>
              <a:t>Цель исследования </a:t>
            </a:r>
            <a:r>
              <a:rPr lang="ru-RU" sz="4000" b="1" i="1" dirty="0"/>
              <a:t> 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b="1" dirty="0"/>
              <a:t>Определение продолжительности и качества ремиссии. 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4000" b="1" u="sng" dirty="0"/>
              <a:t>Методы исследования  </a:t>
            </a:r>
          </a:p>
          <a:p>
            <a:pPr marL="0" indent="0">
              <a:buNone/>
            </a:pPr>
            <a:endParaRPr lang="ru-RU" sz="2400" b="1" dirty="0"/>
          </a:p>
          <a:p>
            <a:pPr>
              <a:lnSpc>
                <a:spcPct val="140000"/>
              </a:lnSpc>
            </a:pPr>
            <a:r>
              <a:rPr lang="ru-RU" b="1" dirty="0"/>
              <a:t>Клинический</a:t>
            </a:r>
          </a:p>
          <a:p>
            <a:pPr>
              <a:lnSpc>
                <a:spcPct val="140000"/>
              </a:lnSpc>
            </a:pPr>
            <a:r>
              <a:rPr lang="ru-RU" b="1" dirty="0"/>
              <a:t>П</a:t>
            </a:r>
            <a:r>
              <a:rPr lang="en-US" b="1" dirty="0" err="1"/>
              <a:t>сихологический</a:t>
            </a:r>
            <a:endParaRPr lang="ru-RU" b="1" dirty="0"/>
          </a:p>
          <a:p>
            <a:pPr marL="0" indent="0">
              <a:lnSpc>
                <a:spcPct val="140000"/>
              </a:lnSpc>
              <a:buNone/>
            </a:pPr>
            <a:endParaRPr lang="ru-RU" sz="2400" b="1" dirty="0"/>
          </a:p>
          <a:p>
            <a:pPr marL="0" indent="0">
              <a:lnSpc>
                <a:spcPct val="140000"/>
              </a:lnSpc>
              <a:buNone/>
            </a:pPr>
            <a:r>
              <a:rPr lang="ru-RU" sz="2400" b="1" u="sng" dirty="0"/>
              <a:t>Использовались: </a:t>
            </a:r>
            <a:r>
              <a:rPr lang="ru-RU" sz="2400" dirty="0"/>
              <a:t>опросник качества жизни </a:t>
            </a:r>
            <a:r>
              <a:rPr lang="ru-RU" sz="2400" b="1" i="1" dirty="0"/>
              <a:t>«</a:t>
            </a:r>
            <a:r>
              <a:rPr lang="en-US" sz="2400" b="1" i="1" dirty="0"/>
              <a:t>Short Form</a:t>
            </a:r>
            <a:r>
              <a:rPr lang="ru-RU" sz="2400" b="1" i="1" dirty="0"/>
              <a:t>-36 </a:t>
            </a:r>
            <a:r>
              <a:rPr lang="en-US" sz="2400" b="1" i="1" dirty="0"/>
              <a:t>Health Status Survey</a:t>
            </a:r>
            <a:r>
              <a:rPr lang="ru-RU" sz="2400" b="1" i="1" dirty="0"/>
              <a:t>»</a:t>
            </a:r>
            <a:r>
              <a:rPr lang="ru-RU" sz="2400" i="1" dirty="0"/>
              <a:t> </a:t>
            </a:r>
            <a:r>
              <a:rPr lang="ru-RU" sz="2400" dirty="0"/>
              <a:t>и симптоматический опросник </a:t>
            </a:r>
            <a:r>
              <a:rPr lang="en-US" sz="2400" b="1" i="1" dirty="0" err="1"/>
              <a:t>Simptom</a:t>
            </a:r>
            <a:r>
              <a:rPr lang="en-US" sz="2400" b="1" i="1" dirty="0"/>
              <a:t> Check List-90-Revised</a:t>
            </a:r>
            <a:r>
              <a:rPr lang="ru-RU" sz="2400" b="1" dirty="0"/>
              <a:t>. 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lnSpc>
                <a:spcPct val="140000"/>
              </a:lnSpc>
              <a:buNone/>
            </a:pPr>
            <a:r>
              <a:rPr lang="ru-RU" sz="2400" b="1" dirty="0"/>
              <a:t>В исследовании приняли участие 53 человека, из которых мужчин – 35 человек (66%), женщин – 18 человек (34%). 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Длительность заболевания алкоголизмом составила от 2 до 12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51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143000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Статистика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7489919"/>
              </p:ext>
            </p:extLst>
          </p:nvPr>
        </p:nvGraphicFramePr>
        <p:xfrm>
          <a:off x="827584" y="2348880"/>
          <a:ext cx="3528392" cy="3487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</a:tblGrid>
              <a:tr h="1296144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1600" cap="small" spc="25" dirty="0" smtClean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cap="small" spc="25" dirty="0" smtClean="0">
                          <a:effectLst/>
                        </a:rPr>
                        <a:t>Ремиссия </a:t>
                      </a:r>
                      <a:r>
                        <a:rPr lang="ru-RU" sz="1600" cap="small" spc="25" dirty="0">
                          <a:effectLst/>
                        </a:rPr>
                        <a:t>от месяца до полугода</a:t>
                      </a:r>
                      <a:endParaRPr lang="ru-RU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cap="small" spc="25" dirty="0">
                          <a:effectLst/>
                        </a:rPr>
                        <a:t>  </a:t>
                      </a:r>
                      <a:endParaRPr lang="ru-RU" sz="1600" cap="small" spc="25" dirty="0" smtClean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cap="small" spc="25" dirty="0" smtClean="0">
                          <a:effectLst/>
                        </a:rPr>
                        <a:t>5 </a:t>
                      </a:r>
                      <a:r>
                        <a:rPr lang="ru-RU" sz="1600" cap="small" spc="25" dirty="0">
                          <a:effectLst/>
                        </a:rPr>
                        <a:t>человек (10%)</a:t>
                      </a:r>
                      <a:endParaRPr lang="ru-RU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72108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1600" cap="small" spc="25" dirty="0" smtClean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cap="small" spc="25" dirty="0" smtClean="0">
                          <a:effectLst/>
                        </a:rPr>
                        <a:t>Ремиссия </a:t>
                      </a:r>
                      <a:r>
                        <a:rPr lang="ru-RU" sz="1600" cap="small" spc="25" dirty="0">
                          <a:effectLst/>
                        </a:rPr>
                        <a:t>от полугода до года</a:t>
                      </a:r>
                      <a:endParaRPr lang="ru-RU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1600" cap="small" spc="25" dirty="0" smtClean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cap="small" spc="25" dirty="0" smtClean="0">
                          <a:effectLst/>
                        </a:rPr>
                        <a:t>13 </a:t>
                      </a:r>
                      <a:r>
                        <a:rPr lang="ru-RU" sz="1600" cap="small" spc="25" dirty="0">
                          <a:effectLst/>
                        </a:rPr>
                        <a:t>человек (24,5%)</a:t>
                      </a:r>
                      <a:endParaRPr lang="ru-RU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72108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1600" cap="small" spc="25" dirty="0" smtClean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cap="small" spc="25" dirty="0" smtClean="0">
                          <a:effectLst/>
                        </a:rPr>
                        <a:t>Ремиссия </a:t>
                      </a:r>
                      <a:r>
                        <a:rPr lang="ru-RU" sz="1600" cap="small" spc="25" dirty="0">
                          <a:effectLst/>
                        </a:rPr>
                        <a:t>более года</a:t>
                      </a:r>
                      <a:endParaRPr lang="ru-RU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ru-RU" sz="1600" cap="small" spc="25" dirty="0" smtClean="0"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600" cap="small" spc="25" dirty="0" smtClean="0">
                          <a:effectLst/>
                        </a:rPr>
                        <a:t>35 </a:t>
                      </a:r>
                      <a:r>
                        <a:rPr lang="ru-RU" sz="1600" cap="small" spc="25" dirty="0">
                          <a:effectLst/>
                        </a:rPr>
                        <a:t>человек (65,5%)</a:t>
                      </a:r>
                      <a:endParaRPr lang="ru-RU" sz="16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spcAft>
                <a:spcPts val="0"/>
              </a:spcAft>
            </a:pPr>
            <a:r>
              <a:rPr lang="ru-RU" cap="small" spc="25" dirty="0"/>
              <a:t>Качество жизни в </a:t>
            </a:r>
            <a:r>
              <a:rPr lang="ru-RU" cap="small" spc="25" dirty="0" smtClean="0"/>
              <a:t>ремиссии</a:t>
            </a:r>
            <a:r>
              <a:rPr lang="en-US" cap="small" spc="25" dirty="0" smtClean="0"/>
              <a:t> </a:t>
            </a:r>
            <a:endParaRPr lang="ru-RU" cap="small" spc="25" dirty="0"/>
          </a:p>
          <a:p>
            <a:pPr algn="ctr">
              <a:spcAft>
                <a:spcPts val="0"/>
              </a:spcAft>
            </a:pPr>
            <a:r>
              <a:rPr lang="ru-RU" cap="small" spc="25" dirty="0" smtClean="0"/>
              <a:t>(</a:t>
            </a:r>
            <a:r>
              <a:rPr lang="en-US" cap="small" spc="25" dirty="0" smtClean="0"/>
              <a:t>Short </a:t>
            </a:r>
            <a:r>
              <a:rPr lang="en-US" cap="small" spc="25" dirty="0"/>
              <a:t>Form-36 Health Status </a:t>
            </a:r>
            <a:r>
              <a:rPr lang="en-US" cap="small" spc="25" dirty="0" smtClean="0"/>
              <a:t>Survey</a:t>
            </a:r>
            <a:r>
              <a:rPr lang="ru-RU" cap="small" spc="25" dirty="0" smtClean="0"/>
              <a:t>)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54320071"/>
              </p:ext>
            </p:extLst>
          </p:nvPr>
        </p:nvGraphicFramePr>
        <p:xfrm>
          <a:off x="4932040" y="2276873"/>
          <a:ext cx="3383360" cy="374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  <a:gridCol w="1691680"/>
              </a:tblGrid>
              <a:tr h="6057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Качество жизни в ремиссии</a:t>
                      </a:r>
                      <a:r>
                        <a:rPr lang="en-US" sz="1400" cap="small" spc="25" dirty="0" smtClean="0">
                          <a:effectLst/>
                        </a:rPr>
                        <a:t>. </a:t>
                      </a:r>
                      <a:endParaRPr lang="ru-RU" sz="1400" cap="small" spc="25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cap="small" spc="25" dirty="0" smtClean="0">
                          <a:effectLst/>
                        </a:rPr>
                        <a:t>Short Form-36 Health Status Survey.</a:t>
                      </a:r>
                      <a:endParaRPr lang="ru-RU" sz="1200" dirty="0" smtClean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61402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Возрастание  </a:t>
                      </a:r>
                      <a:r>
                        <a:rPr lang="ru-RU" sz="1400" cap="small" spc="25" dirty="0">
                          <a:effectLst/>
                        </a:rPr>
                        <a:t>от низких значений  до средних (от 130 до 210 баллов)</a:t>
                      </a:r>
                      <a:endParaRPr lang="ru-RU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>
                          <a:effectLst/>
                        </a:rPr>
                        <a:t>40 человек</a:t>
                      </a:r>
                      <a:endParaRPr lang="ru-RU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145262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Возрастание  </a:t>
                      </a:r>
                      <a:r>
                        <a:rPr lang="ru-RU" sz="1400" cap="small" spc="25" dirty="0">
                          <a:effectLst/>
                        </a:rPr>
                        <a:t>от низких значений  до высоких (выше 210 баллов)</a:t>
                      </a:r>
                      <a:endParaRPr lang="ru-RU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>
                          <a:effectLst/>
                        </a:rPr>
                        <a:t>8 человек</a:t>
                      </a:r>
                      <a:endParaRPr lang="ru-RU" sz="14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36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 err="1"/>
              <a:t>Simptom</a:t>
            </a:r>
            <a:r>
              <a:rPr lang="en-US" sz="3100" b="1" dirty="0"/>
              <a:t> Check List-90-Revised. </a:t>
            </a:r>
            <a:r>
              <a:rPr lang="ru-RU" dirty="0"/>
              <a:t/>
            </a:r>
            <a:br>
              <a:rPr lang="ru-RU" dirty="0"/>
            </a:br>
            <a:r>
              <a:rPr lang="en-US" sz="1600" dirty="0" err="1"/>
              <a:t>Сформировались</a:t>
            </a:r>
            <a:r>
              <a:rPr lang="en-US" sz="1600" dirty="0"/>
              <a:t> </a:t>
            </a:r>
            <a:r>
              <a:rPr lang="en-US" sz="1600" dirty="0" err="1"/>
              <a:t>удовлетворенность</a:t>
            </a:r>
            <a:r>
              <a:rPr lang="en-US" sz="1600" dirty="0"/>
              <a:t> </a:t>
            </a:r>
            <a:r>
              <a:rPr lang="en-US" sz="1600" dirty="0" err="1"/>
              <a:t>жизнью</a:t>
            </a:r>
            <a:r>
              <a:rPr lang="en-US" sz="1600" dirty="0"/>
              <a:t> и </a:t>
            </a:r>
            <a:r>
              <a:rPr lang="en-US" sz="1600" dirty="0" err="1"/>
              <a:t>реалистичное</a:t>
            </a:r>
            <a:r>
              <a:rPr lang="en-US" sz="1600" dirty="0"/>
              <a:t> </a:t>
            </a:r>
            <a:r>
              <a:rPr lang="en-US" sz="1600" dirty="0" err="1"/>
              <a:t>отношение</a:t>
            </a:r>
            <a:r>
              <a:rPr lang="en-US" sz="1600" dirty="0"/>
              <a:t> к </a:t>
            </a:r>
            <a:r>
              <a:rPr lang="en-US" sz="1600" dirty="0" err="1"/>
              <a:t>себе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783950"/>
              </p:ext>
            </p:extLst>
          </p:nvPr>
        </p:nvGraphicFramePr>
        <p:xfrm>
          <a:off x="1042988" y="2324100"/>
          <a:ext cx="6777038" cy="3337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71510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Возрастание </a:t>
                      </a:r>
                      <a:r>
                        <a:rPr lang="ru-RU" sz="1400" cap="small" spc="25" dirty="0">
                          <a:effectLst/>
                        </a:rPr>
                        <a:t>уровня социализации 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40 </a:t>
                      </a:r>
                      <a:r>
                        <a:rPr lang="ru-RU" sz="1400" cap="small" spc="25" dirty="0">
                          <a:effectLst/>
                        </a:rPr>
                        <a:t>человек (76%)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1510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Нормализация </a:t>
                      </a:r>
                      <a:r>
                        <a:rPr lang="ru-RU" sz="1400" cap="small" spc="25" dirty="0">
                          <a:effectLst/>
                        </a:rPr>
                        <a:t>семейных отношений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26 </a:t>
                      </a:r>
                      <a:r>
                        <a:rPr lang="ru-RU" sz="1400" cap="small" spc="25" dirty="0">
                          <a:effectLst/>
                        </a:rPr>
                        <a:t>человек (50%)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47673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Создание </a:t>
                      </a:r>
                      <a:r>
                        <a:rPr lang="ru-RU" sz="1400" cap="small" spc="25" dirty="0">
                          <a:effectLst/>
                        </a:rPr>
                        <a:t>семьи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10 </a:t>
                      </a:r>
                      <a:r>
                        <a:rPr lang="ru-RU" sz="1400" cap="small" spc="25" dirty="0">
                          <a:effectLst/>
                        </a:rPr>
                        <a:t>человек (19%)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1510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Восстановление </a:t>
                      </a:r>
                      <a:r>
                        <a:rPr lang="ru-RU" sz="1400" cap="small" spc="25" dirty="0">
                          <a:effectLst/>
                        </a:rPr>
                        <a:t>профессиональных навыков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24 </a:t>
                      </a:r>
                      <a:r>
                        <a:rPr lang="ru-RU" sz="1400" cap="small" spc="25" dirty="0">
                          <a:effectLst/>
                        </a:rPr>
                        <a:t>человека (45%)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1510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Освоение </a:t>
                      </a:r>
                      <a:r>
                        <a:rPr lang="ru-RU" sz="1400" cap="small" spc="25" dirty="0">
                          <a:effectLst/>
                        </a:rPr>
                        <a:t>новых видов деятельности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12 </a:t>
                      </a:r>
                      <a:r>
                        <a:rPr lang="ru-RU" sz="1400" cap="small" spc="25" dirty="0">
                          <a:effectLst/>
                        </a:rPr>
                        <a:t>человек (23%)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677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ru-RU" b="1" dirty="0" smtClean="0"/>
              <a:t>Результаты 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400" b="1" dirty="0"/>
              <a:t>Исследуемый подход показал высокую </a:t>
            </a:r>
            <a:r>
              <a:rPr lang="ru-RU" sz="1400" b="1" dirty="0" smtClean="0"/>
              <a:t>эффективность</a:t>
            </a:r>
            <a:r>
              <a:rPr lang="ru-RU" sz="1400" b="1" dirty="0"/>
              <a:t> </a:t>
            </a:r>
            <a:r>
              <a:rPr lang="ru-RU" sz="1400" b="1" dirty="0" smtClean="0"/>
              <a:t>благодаря</a:t>
            </a:r>
            <a:r>
              <a:rPr lang="ru-RU" sz="1400" b="1" dirty="0"/>
              <a:t>: </a:t>
            </a:r>
          </a:p>
          <a:p>
            <a:pPr marL="0" indent="0">
              <a:buNone/>
            </a:pPr>
            <a:endParaRPr lang="ru-RU" sz="1400" dirty="0"/>
          </a:p>
          <a:p>
            <a:pPr>
              <a:lnSpc>
                <a:spcPct val="110000"/>
              </a:lnSpc>
            </a:pPr>
            <a:r>
              <a:rPr lang="ru-RU" sz="1600" dirty="0"/>
              <a:t>- </a:t>
            </a:r>
            <a:r>
              <a:rPr lang="ru-RU" sz="1600" dirty="0" err="1"/>
              <a:t>мультидисциплинарному</a:t>
            </a:r>
            <a:r>
              <a:rPr lang="ru-RU" sz="1600" dirty="0"/>
              <a:t>  подходу;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- непрерывной реабилитации; 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- одновременному участию в программе зависимых пациентов и их родственников; 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- глубокой ценностно-смысловой переориентации личности вследствие актуализации духовного компонента личности; 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- ремиссия стала следствием ответственного выбора пациента в результате оздоровления межличностных отношений в семье в процессе групповой семейной работы; 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- на гармонизацию личности пациента повлияло духовно-ориентированное общение в специально организованной психотерапевтической среде; 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- изменение поведения пациента сопровождалось изменением всего образа жизни.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0115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www.modskt.ru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pskt.doctor@yandex.ru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+7 926 3577024,  +7 916 0937563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17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  <a:t>Рейтинг стран мира по уровню потребления алкоголя </a:t>
            </a:r>
            <a:br>
              <a:rPr lang="ru-RU" sz="1800" b="1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</a:br>
            <a:r>
              <a:rPr lang="ru-RU" sz="1800" b="1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  <a:t>на душу населения у лиц старше15 лет </a:t>
            </a:r>
            <a:br>
              <a:rPr lang="ru-RU" sz="1800" b="1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</a:br>
            <a:r>
              <a:rPr lang="ru-RU" sz="1800" b="1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  <a:t>(в пересчете на чистый спирт). </a:t>
            </a:r>
            <a:r>
              <a:rPr lang="ru-RU" sz="1800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  <a:t/>
            </a:r>
            <a:br>
              <a:rPr lang="ru-RU" sz="1800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</a:br>
            <a:r>
              <a:rPr lang="ru-RU" sz="1800" b="0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  <a:t>World Health Organization. Global Status Report on </a:t>
            </a:r>
            <a:br>
              <a:rPr lang="ru-RU" sz="1800" b="0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</a:br>
            <a:r>
              <a:rPr lang="ru-RU" sz="1800" b="0" noProof="1" smtClean="0">
                <a:solidFill>
                  <a:schemeClr val="tx1"/>
                </a:solidFill>
                <a:effectLst/>
                <a:ea typeface="Times New Roman" charset="0"/>
                <a:cs typeface="Times New Roman" charset="0"/>
              </a:rPr>
              <a:t>Alcohol and Health, 2014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455839"/>
              </p:ext>
            </p:extLst>
          </p:nvPr>
        </p:nvGraphicFramePr>
        <p:xfrm>
          <a:off x="467544" y="2204864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МЕСТО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СТРАНА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ПОТРЕБЛЕНИЕ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</a:t>
                      </a:r>
                      <a:r>
                        <a:rPr lang="ru-RU" sz="20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Молдова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18.22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2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Чехия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16.45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3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Венгрия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16.27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   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Россия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15.76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 5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Украина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15.60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11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Хорватия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15.11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32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Сербия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11.09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37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Италия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10.68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56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США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9.44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188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Афганистан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0.02</a:t>
                      </a:r>
                      <a:endParaRPr lang="ru-RU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464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80928"/>
            <a:ext cx="7024744" cy="1143000"/>
          </a:xfrm>
        </p:spPr>
        <p:txBody>
          <a:bodyPr/>
          <a:lstStyle/>
          <a:p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226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chemeClr val="bg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Трехс</a:t>
            </a:r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тороннее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сотрудничество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ea typeface="Times New Roman" charset="0"/>
                <a:cs typeface="Times New Roman" charset="0"/>
              </a:rPr>
              <a:t>Церкви, государства  и общества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Изображени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39030"/>
            <a:ext cx="3441062" cy="233830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168352" cy="2338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81779"/>
            <a:ext cx="2664296" cy="228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1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Владимир </a:t>
            </a:r>
            <a:r>
              <a:rPr lang="ru-RU" sz="3600" b="1" dirty="0" err="1"/>
              <a:t>Худолин</a:t>
            </a:r>
            <a:r>
              <a:rPr lang="ru-RU" sz="3600" b="1" dirty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(02.05.1922-26.12.1996</a:t>
            </a:r>
            <a:r>
              <a:rPr lang="ru-RU" sz="3600" dirty="0"/>
              <a:t>) </a:t>
            </a:r>
            <a:r>
              <a:rPr lang="ru-RU" sz="36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400" dirty="0"/>
              <a:t>хорватский психиатр, профессор, президент Всемирной социально-психиатрической ассоциации (1974-1978</a:t>
            </a:r>
            <a:r>
              <a:rPr lang="ru-RU" sz="2400" dirty="0" smtClean="0"/>
              <a:t>)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algn="r"/>
            <a:r>
              <a:rPr lang="ru-RU" sz="2400" dirty="0" smtClean="0"/>
              <a:t>Возглавлял кафедру психиатрии</a:t>
            </a:r>
            <a:br>
              <a:rPr lang="ru-RU" sz="2400" dirty="0" smtClean="0"/>
            </a:br>
            <a:r>
              <a:rPr lang="ru-RU" sz="2400" dirty="0" smtClean="0"/>
              <a:t> и наркологии  в Университетской</a:t>
            </a:r>
            <a:br>
              <a:rPr lang="ru-RU" sz="2400" dirty="0" smtClean="0"/>
            </a:br>
            <a:r>
              <a:rPr lang="ru-RU" sz="2400" dirty="0" smtClean="0"/>
              <a:t> больнице </a:t>
            </a:r>
            <a:r>
              <a:rPr lang="ru-RU" sz="2400" dirty="0"/>
              <a:t>"Сестры </a:t>
            </a:r>
            <a:r>
              <a:rPr lang="ru-RU" sz="2400" dirty="0" smtClean="0"/>
              <a:t>милосердия«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в Загребе.</a:t>
            </a:r>
          </a:p>
          <a:p>
            <a:pPr algn="r"/>
            <a:endParaRPr lang="ru-RU" sz="2400" dirty="0" smtClean="0"/>
          </a:p>
          <a:p>
            <a:endParaRPr lang="ru-RU" b="1" dirty="0"/>
          </a:p>
        </p:txBody>
      </p:sp>
      <p:pic>
        <p:nvPicPr>
          <p:cNvPr id="4" name="Содержимое 4" descr="Доктор Удолин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-967"/>
          <a:stretch/>
        </p:blipFill>
        <p:spPr>
          <a:xfrm>
            <a:off x="1187624" y="3121541"/>
            <a:ext cx="1872208" cy="26445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Изображение 3" descr="Снимок экрана 2015-03-13 в 17.09.2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4943"/>
            <a:ext cx="2603417" cy="1719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94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Взгляд на природу алкоголизма и наркомании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Нравственный подход (конец </a:t>
            </a:r>
            <a:r>
              <a:rPr lang="en-US" dirty="0" smtClean="0"/>
              <a:t>XIX – </a:t>
            </a:r>
            <a:r>
              <a:rPr lang="ru-RU" dirty="0" smtClean="0"/>
              <a:t>начало ХХ века)</a:t>
            </a:r>
          </a:p>
          <a:p>
            <a:r>
              <a:rPr lang="ru-RU" dirty="0" smtClean="0"/>
              <a:t>Медицинский подход (30 – 80-е года ХХ века, рождение программы АА)</a:t>
            </a:r>
          </a:p>
          <a:p>
            <a:r>
              <a:rPr lang="ru-RU" dirty="0" smtClean="0"/>
              <a:t>Психолого-психиатрический подход (вторая половина </a:t>
            </a:r>
            <a:r>
              <a:rPr lang="en-US" dirty="0" smtClean="0"/>
              <a:t>XX </a:t>
            </a:r>
            <a:r>
              <a:rPr lang="ru-RU" dirty="0" smtClean="0"/>
              <a:t>века до 80-х годов)</a:t>
            </a:r>
          </a:p>
          <a:p>
            <a:r>
              <a:rPr lang="ru-RU" dirty="0" smtClean="0"/>
              <a:t>Социально- экологический подход (с 80-х годов по настоящее время)</a:t>
            </a:r>
          </a:p>
          <a:p>
            <a:r>
              <a:rPr lang="ru-RU" dirty="0" err="1" smtClean="0"/>
              <a:t>Биопсихосоциодуховный</a:t>
            </a:r>
            <a:r>
              <a:rPr lang="ru-RU" dirty="0" smtClean="0"/>
              <a:t> подход (ХХ</a:t>
            </a:r>
            <a:r>
              <a:rPr lang="en-US" dirty="0" smtClean="0"/>
              <a:t>I </a:t>
            </a:r>
            <a:r>
              <a:rPr lang="ru-RU" dirty="0" smtClean="0"/>
              <a:t>век)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63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Социально-экологический подход (В. </a:t>
            </a:r>
            <a:r>
              <a:rPr lang="ru-RU" dirty="0" err="1" smtClean="0"/>
              <a:t>Худолин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"Проблемы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алкоголезависимых</a:t>
            </a:r>
            <a:r>
              <a:rPr lang="it-IT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очевидны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их поведением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, стилем жизни, причинами чего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является отношение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и взаимодействие</a:t>
            </a:r>
            <a:r>
              <a:rPr lang="it-IT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экологических систем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в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сообществе и  в семье, соединенные  и зависящие от  различных внешних  и внутренних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факторов».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"Вся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система, в которую алкоголик был включен,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должна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войти в общение, изучая алкоголика и его семью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не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как больных, отчужденных обществом,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а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как его неотъемлемую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часть».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Из книги </a:t>
            </a:r>
            <a:r>
              <a:rPr lang="ru-RU" b="1" i="1" dirty="0"/>
              <a:t>Вл. </a:t>
            </a:r>
            <a:r>
              <a:rPr lang="ru-RU" b="1" i="1" dirty="0" err="1" smtClean="0"/>
              <a:t>Худолина</a:t>
            </a:r>
            <a:r>
              <a:rPr lang="it-IT" b="1" i="1" dirty="0" smtClean="0"/>
              <a:t> </a:t>
            </a:r>
            <a:r>
              <a:rPr lang="ru-RU" b="1" i="1" dirty="0" smtClean="0"/>
              <a:t>“Страдание </a:t>
            </a:r>
            <a:r>
              <a:rPr lang="ru-RU" b="1" i="1" dirty="0"/>
              <a:t>и многомерность</a:t>
            </a:r>
            <a:r>
              <a:rPr lang="it-IT" b="1" i="1" dirty="0"/>
              <a:t> </a:t>
            </a:r>
            <a:r>
              <a:rPr lang="ru-RU" b="1" i="1" dirty="0" smtClean="0"/>
              <a:t>семьи”</a:t>
            </a:r>
            <a:endParaRPr lang="en-GB" b="1" i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36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Биопсихосоциодуховный</a:t>
            </a:r>
            <a:r>
              <a:rPr lang="ru-RU" sz="3200" b="1" dirty="0" smtClean="0"/>
              <a:t> подход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Алкоголизм – образ жизни, стиль поведения, приводящий к сопутствующим медицинским и социально-психологическим </a:t>
            </a:r>
            <a:r>
              <a:rPr lang="ru-RU" dirty="0" smtClean="0"/>
              <a:t>нарушениям.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Концепция РПЦ по утверждению трезвости и профилактике алкоголизма» (принята на заседании Священного Синода РПЦ  25 июля 2014 года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sz="3100" i="1" dirty="0" smtClean="0"/>
              <a:t> </a:t>
            </a:r>
          </a:p>
          <a:p>
            <a:pPr marL="0" indent="0" algn="just">
              <a:buNone/>
            </a:pPr>
            <a:r>
              <a:rPr lang="ru-RU" sz="3100" i="1" dirty="0" smtClean="0">
                <a:effectLst/>
              </a:rPr>
              <a:t>«</a:t>
            </a:r>
            <a:r>
              <a:rPr lang="ru-RU" sz="3100" i="1" dirty="0" smtClean="0">
                <a:effectLst/>
              </a:rPr>
              <a:t>Православная Церковь рассматривает алкоголизм как тяжкое душевное заболевание, сопровождающееся глубокими повреждениями психосоматического характера, излечение которого невозможно без осознания болящим духовной природы своего недуга, полного и искреннего покаяния, обращения к полноте благодати Христовой».</a:t>
            </a:r>
            <a:endParaRPr lang="ru-RU" sz="3100" i="1" dirty="0"/>
          </a:p>
        </p:txBody>
      </p:sp>
    </p:spTree>
    <p:extLst>
      <p:ext uri="{BB962C8B-B14F-4D97-AF65-F5344CB8AC3E}">
        <p14:creationId xmlns:p14="http://schemas.microsoft.com/office/powerpoint/2010/main" val="246034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/>
              <a:t>Биопсихосоциодуховный</a:t>
            </a:r>
            <a:r>
              <a:rPr lang="ru-RU" sz="3600" b="1" dirty="0" smtClean="0"/>
              <a:t> подход (продолжение)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Медицинские осложнения (</a:t>
            </a:r>
            <a:r>
              <a:rPr lang="ru-RU" dirty="0" err="1" smtClean="0"/>
              <a:t>Альтшулер</a:t>
            </a:r>
            <a:r>
              <a:rPr lang="ru-RU" dirty="0" smtClean="0"/>
              <a:t>, 2002)</a:t>
            </a:r>
          </a:p>
          <a:p>
            <a:r>
              <a:rPr lang="ru-RU" dirty="0" smtClean="0"/>
              <a:t>Нарушение межличностных и внутрисемейных отношений (Москаленко, 2009)</a:t>
            </a:r>
          </a:p>
          <a:p>
            <a:r>
              <a:rPr lang="ru-RU" dirty="0" smtClean="0"/>
              <a:t>Нарушение системы социальных связей в социальной сети (</a:t>
            </a:r>
            <a:r>
              <a:rPr lang="ru-RU" dirty="0" err="1" smtClean="0"/>
              <a:t>Казьмина</a:t>
            </a:r>
            <a:r>
              <a:rPr lang="ru-RU" dirty="0" smtClean="0"/>
              <a:t>, 1997)</a:t>
            </a:r>
          </a:p>
          <a:p>
            <a:r>
              <a:rPr lang="ru-RU" dirty="0" smtClean="0"/>
              <a:t>Особое ценностно-смысловое восприятие жизненных смыслов (Ларичев, 2003)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46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Основные принципы помощи при алкогольной зависимости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564904"/>
            <a:ext cx="6777317" cy="326772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</a:pPr>
            <a:r>
              <a:rPr lang="ru-RU" altLang="sr-Latn-RS" dirty="0">
                <a:cs typeface="Times New Roman" charset="0"/>
              </a:rPr>
              <a:t>Целью лечения является достижение постоянного воздержания от алкоголя и изменение образа жизни, сохранение постоянного воздержания и принятие нового образа жизни.</a:t>
            </a:r>
            <a:endParaRPr lang="hr-HR" altLang="sr-Latn-RS" dirty="0">
              <a:cs typeface="Times New Roman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sr-Latn-RS" dirty="0">
                <a:cs typeface="Times New Roman" charset="0"/>
              </a:rPr>
              <a:t>Включение семьи в </a:t>
            </a:r>
            <a:r>
              <a:rPr lang="ru-RU" altLang="sr-Latn-RS" dirty="0" smtClean="0">
                <a:cs typeface="Times New Roman" charset="0"/>
              </a:rPr>
              <a:t>лечение.</a:t>
            </a:r>
            <a:endParaRPr lang="hr-HR" altLang="sr-Latn-RS" dirty="0">
              <a:cs typeface="Times New Roman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sr-Latn-RS" dirty="0">
                <a:cs typeface="Times New Roman" charset="0"/>
              </a:rPr>
              <a:t>Создание так называемой </a:t>
            </a:r>
            <a:r>
              <a:rPr lang="hr-HR" altLang="sr-Latn-RS" dirty="0">
                <a:cs typeface="Times New Roman" charset="0"/>
              </a:rPr>
              <a:t>«</a:t>
            </a:r>
            <a:r>
              <a:rPr lang="ru-RU" altLang="sr-Latn-RS" dirty="0">
                <a:cs typeface="Times New Roman" charset="0"/>
              </a:rPr>
              <a:t>сети поддержки</a:t>
            </a:r>
            <a:r>
              <a:rPr lang="hr-HR" altLang="sr-Latn-RS" dirty="0" smtClean="0">
                <a:cs typeface="Times New Roman" charset="0"/>
              </a:rPr>
              <a:t>»</a:t>
            </a:r>
            <a:r>
              <a:rPr lang="ru-RU" altLang="sr-Latn-RS" dirty="0" smtClean="0">
                <a:cs typeface="Times New Roman" charset="0"/>
              </a:rPr>
              <a:t>.</a:t>
            </a:r>
            <a:endParaRPr lang="hr-HR" altLang="sr-Latn-RS" dirty="0">
              <a:cs typeface="Times New Roman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sr-Latn-RS" dirty="0">
                <a:cs typeface="Times New Roman" charset="0"/>
              </a:rPr>
              <a:t>Коррекция пассивности пациента во время </a:t>
            </a:r>
            <a:r>
              <a:rPr lang="ru-RU" altLang="sr-Latn-RS" dirty="0" smtClean="0">
                <a:cs typeface="Times New Roman" charset="0"/>
              </a:rPr>
              <a:t>лечения.</a:t>
            </a:r>
            <a:endParaRPr lang="hr-HR" altLang="sr-Latn-RS" dirty="0"/>
          </a:p>
          <a:p>
            <a:pPr algn="just">
              <a:lnSpc>
                <a:spcPct val="80000"/>
              </a:lnSpc>
            </a:pPr>
            <a:r>
              <a:rPr lang="ru-RU" altLang="sr-Latn-RS" dirty="0">
                <a:cs typeface="Times New Roman" charset="0"/>
              </a:rPr>
              <a:t>Конфронтация с реальностью (потеря работы, наличие проблем со здоровьем, семейные проблемы - развод</a:t>
            </a:r>
            <a:r>
              <a:rPr lang="hr-HR" altLang="sr-Latn-RS" dirty="0" smtClean="0"/>
              <a:t>)</a:t>
            </a:r>
            <a:r>
              <a:rPr lang="ru-RU" altLang="sr-Latn-RS" dirty="0" smtClean="0"/>
              <a:t>.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388825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116</TotalTime>
  <Words>1030</Words>
  <Application>Microsoft Office PowerPoint</Application>
  <PresentationFormat>Экран (4:3)</PresentationFormat>
  <Paragraphs>192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СЕМЕЙНЫЕ КЛУБЫ ТРЕЗВОСТИ КАК ПОДХОД В РЕАБИЛИТАЦИИ ЛИЦ, ЗАВИСИМЫХ ОТ УПОТРЕБЛЕНИЯ АЛКОГОЛЯ И ИХ СОЗАВИСИМЫХ РОДСТВЕННИКОВ </vt:lpstr>
      <vt:lpstr>Рейтинг стран мира по уровню потребления алкоголя  на душу населения у лиц старше15 лет  (в пересчете на чистый спирт).  World Health Organization. Global Status Report on  Alcohol and Health, 2014</vt:lpstr>
      <vt:lpstr>Трехстороннее сотрудничество Церкви, государства  и общества</vt:lpstr>
      <vt:lpstr>Владимир Худолин  (02.05.1922-26.12.1996)   </vt:lpstr>
      <vt:lpstr>Взгляд на природу алкоголизма и наркомании</vt:lpstr>
      <vt:lpstr>Социально-экологический подход (В. Худолин)</vt:lpstr>
      <vt:lpstr>Биопсихосоциодуховный подход  </vt:lpstr>
      <vt:lpstr>Биопсихосоциодуховный подход (продолжение)</vt:lpstr>
      <vt:lpstr>Основные принципы помощи при алкогольной зависимости</vt:lpstr>
      <vt:lpstr>Семейная терапия</vt:lpstr>
      <vt:lpstr>Особенности реабилитационной работы в Православных приходских семейных клубах трезвости</vt:lpstr>
      <vt:lpstr>Разрешительные документы</vt:lpstr>
      <vt:lpstr>Протоиерей Алексий Бабурин</vt:lpstr>
      <vt:lpstr>Направления деятельности в Православных приходских семейных клубах трезвости </vt:lpstr>
      <vt:lpstr>Научное исследование эффективности работы в Православных семейных клуба трезвости</vt:lpstr>
      <vt:lpstr>Результаты</vt:lpstr>
      <vt:lpstr>Simptom Check List-90-Revised.  Сформировались удовлетворенность жизнью и реалистичное отношение к себе</vt:lpstr>
      <vt:lpstr>Результаты исследования</vt:lpstr>
      <vt:lpstr>Контакты</vt:lpstr>
      <vt:lpstr>Благодарю за внимание!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КЛУБЫ ТРЕЗВОСТИ КАК ПОДХОД В РЕАБИЛИТАЦИИ ЛИЦ, ЗАВИСИМЫХ ОТ УПОТРЕБЛЕНИЯ АЛКОГОЛЯ И ИХ СОЗАВИСИМЫХ РОДСТВЕННИКОВ</dc:title>
  <dc:creator>doktor</dc:creator>
  <cp:lastModifiedBy>doktor</cp:lastModifiedBy>
  <cp:revision>13</cp:revision>
  <dcterms:created xsi:type="dcterms:W3CDTF">2016-11-14T17:01:15Z</dcterms:created>
  <dcterms:modified xsi:type="dcterms:W3CDTF">2016-11-15T09:00:46Z</dcterms:modified>
</cp:coreProperties>
</file>